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58" r:id="rId3"/>
    <p:sldId id="265" r:id="rId4"/>
    <p:sldId id="303" r:id="rId5"/>
    <p:sldId id="301" r:id="rId6"/>
    <p:sldId id="259" r:id="rId7"/>
    <p:sldId id="298" r:id="rId8"/>
    <p:sldId id="305" r:id="rId9"/>
    <p:sldId id="302" r:id="rId10"/>
    <p:sldId id="296" r:id="rId11"/>
    <p:sldId id="300" r:id="rId12"/>
    <p:sldId id="297" r:id="rId13"/>
    <p:sldId id="275" r:id="rId14"/>
    <p:sldId id="270" r:id="rId15"/>
    <p:sldId id="299" r:id="rId16"/>
    <p:sldId id="278" r:id="rId17"/>
    <p:sldId id="279" r:id="rId18"/>
  </p:sldIdLst>
  <p:sldSz cx="9144000" cy="5143500" type="screen16x9"/>
  <p:notesSz cx="6858000" cy="9144000"/>
  <p:embeddedFontLst>
    <p:embeddedFont>
      <p:font typeface="Quicksand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C0BA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E042EE-030E-48AD-AEE1-48DBF1C2F338}">
  <a:tblStyle styleId="{8CE042EE-030E-48AD-AEE1-48DBF1C2F3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71A6B3E-507F-4017-96D8-7895C4FAF28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577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037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443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169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345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248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986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712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19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920816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House </a:t>
            </a:r>
            <a:r>
              <a:rPr lang="fr-FR" b="1" dirty="0" err="1">
                <a:solidFill>
                  <a:srgbClr val="FFC000"/>
                </a:solidFill>
              </a:rPr>
              <a:t>price</a:t>
            </a:r>
            <a:r>
              <a:rPr lang="fr-FR" b="1" dirty="0">
                <a:solidFill>
                  <a:srgbClr val="FFC000"/>
                </a:solidFill>
              </a:rPr>
              <a:t> </a:t>
            </a:r>
            <a:r>
              <a:rPr lang="fr-FR" b="1" dirty="0" err="1">
                <a:solidFill>
                  <a:srgbClr val="FFC000"/>
                </a:solidFill>
              </a:rPr>
              <a:t>prediction</a:t>
            </a:r>
            <a:r>
              <a:rPr lang="fr-FR" b="1" dirty="0">
                <a:solidFill>
                  <a:srgbClr val="FFC000"/>
                </a:solidFill>
              </a:rPr>
              <a:t> </a:t>
            </a:r>
            <a:r>
              <a:rPr lang="fr-FR" dirty="0"/>
              <a:t>application</a:t>
            </a:r>
            <a:endParaRPr dirty="0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Avantages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Pourquoi cette applications vous convient-elle ?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0047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/>
          <a:srcRect l="16620" r="16620"/>
          <a:stretch/>
        </p:blipFill>
        <p:spPr>
          <a:xfrm>
            <a:off x="-978637" y="1051800"/>
            <a:ext cx="3842700" cy="38424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Conçu à base de la </a:t>
            </a:r>
            <a:r>
              <a:rPr lang="en" b="1" dirty="0">
                <a:solidFill>
                  <a:srgbClr val="FFC000"/>
                </a:solidFill>
              </a:rPr>
              <a:t>technologie</a:t>
            </a:r>
            <a:r>
              <a:rPr lang="en" dirty="0">
                <a:solidFill>
                  <a:srgbClr val="39C0BA"/>
                </a:solidFill>
              </a:rPr>
              <a:t> </a:t>
            </a:r>
            <a:r>
              <a:rPr lang="en" b="1" dirty="0">
                <a:solidFill>
                  <a:srgbClr val="FFC000"/>
                </a:solidFill>
              </a:rPr>
              <a:t>de pointe</a:t>
            </a:r>
            <a:endParaRPr b="1" dirty="0">
              <a:solidFill>
                <a:srgbClr val="FFC000"/>
              </a:solidFill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380725" y="2072400"/>
            <a:ext cx="5064000" cy="18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Codé à base de </a:t>
            </a:r>
            <a:r>
              <a:rPr lang="en" b="1" dirty="0">
                <a:solidFill>
                  <a:schemeClr val="accent1"/>
                </a:solidFill>
              </a:rPr>
              <a:t>Python</a:t>
            </a:r>
            <a:r>
              <a:rPr lang="en" dirty="0"/>
              <a:t> qui est langage de reconnu </a:t>
            </a:r>
            <a:r>
              <a:rPr lang="en" b="1" dirty="0">
                <a:solidFill>
                  <a:srgbClr val="FFC000"/>
                </a:solidFill>
              </a:rPr>
              <a:t>fiable</a:t>
            </a:r>
            <a:r>
              <a:rPr lang="en" dirty="0"/>
              <a:t>, robuste et rapide pour les </a:t>
            </a:r>
            <a:r>
              <a:rPr lang="en" dirty="0">
                <a:solidFill>
                  <a:schemeClr val="accent1"/>
                </a:solidFill>
              </a:rPr>
              <a:t>problèmes de prédiction</a:t>
            </a:r>
            <a:r>
              <a:rPr lang="en" dirty="0"/>
              <a:t>.</a:t>
            </a:r>
            <a:endParaRPr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5804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/>
          <a:srcRect l="16664" r="16664"/>
          <a:stretch/>
        </p:blipFill>
        <p:spPr>
          <a:xfrm>
            <a:off x="-978637" y="1051800"/>
            <a:ext cx="3842700" cy="38424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Conçu à base de la </a:t>
            </a:r>
            <a:r>
              <a:rPr lang="en" b="1" dirty="0">
                <a:solidFill>
                  <a:srgbClr val="FFC000"/>
                </a:solidFill>
              </a:rPr>
              <a:t>technologie</a:t>
            </a:r>
            <a:r>
              <a:rPr lang="en" dirty="0">
                <a:solidFill>
                  <a:srgbClr val="39C0BA"/>
                </a:solidFill>
              </a:rPr>
              <a:t> </a:t>
            </a:r>
            <a:r>
              <a:rPr lang="en" b="1" dirty="0">
                <a:solidFill>
                  <a:srgbClr val="FFC000"/>
                </a:solidFill>
              </a:rPr>
              <a:t>de pointe</a:t>
            </a:r>
            <a:endParaRPr b="1" dirty="0">
              <a:solidFill>
                <a:srgbClr val="FFC000"/>
              </a:solidFill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380725" y="2072400"/>
            <a:ext cx="5064000" cy="18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Deployé grâce à la technologie </a:t>
            </a:r>
            <a:r>
              <a:rPr lang="en" b="1" dirty="0">
                <a:solidFill>
                  <a:srgbClr val="FFC000"/>
                </a:solidFill>
              </a:rPr>
              <a:t>Streamlit</a:t>
            </a:r>
            <a:r>
              <a:rPr lang="en" dirty="0"/>
              <a:t> qui est vous ote le stress en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se charge des détails</a:t>
            </a:r>
            <a:r>
              <a:rPr lang="en" dirty="0"/>
              <a:t> du web comme le HTML, CSS, JavaScript.</a:t>
            </a:r>
            <a:endParaRPr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01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>
            <a:spLocks noGrp="1"/>
          </p:cNvSpPr>
          <p:nvPr>
            <p:ph type="body" idx="4294967295"/>
          </p:nvPr>
        </p:nvSpPr>
        <p:spPr>
          <a:xfrm>
            <a:off x="1319400" y="2278688"/>
            <a:ext cx="3231300" cy="16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/>
              <a:t>Elle est responsive</a:t>
            </a:r>
            <a:endParaRPr sz="18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Ce qui fait que vous pouvez l’utiliser même sur votre smartphone.</a:t>
            </a:r>
            <a:endParaRPr sz="1800" dirty="0"/>
          </a:p>
        </p:txBody>
      </p:sp>
      <p:sp>
        <p:nvSpPr>
          <p:cNvPr id="300" name="Google Shape;300;p3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7613100" y="4475384"/>
            <a:ext cx="422999" cy="150972"/>
          </a:xfrm>
          <a:custGeom>
            <a:avLst/>
            <a:gdLst/>
            <a:ahLst/>
            <a:cxnLst/>
            <a:rect l="l" t="t" r="r" b="b"/>
            <a:pathLst>
              <a:path w="20162" h="7196" extrusionOk="0">
                <a:moveTo>
                  <a:pt x="3598" y="0"/>
                </a:moveTo>
                <a:lnTo>
                  <a:pt x="2849" y="75"/>
                </a:lnTo>
                <a:lnTo>
                  <a:pt x="2174" y="300"/>
                </a:lnTo>
                <a:lnTo>
                  <a:pt x="1575" y="600"/>
                </a:lnTo>
                <a:lnTo>
                  <a:pt x="1050" y="1050"/>
                </a:lnTo>
                <a:lnTo>
                  <a:pt x="600" y="1574"/>
                </a:lnTo>
                <a:lnTo>
                  <a:pt x="301" y="2174"/>
                </a:lnTo>
                <a:lnTo>
                  <a:pt x="76" y="2848"/>
                </a:lnTo>
                <a:lnTo>
                  <a:pt x="1" y="3598"/>
                </a:lnTo>
                <a:lnTo>
                  <a:pt x="76" y="4347"/>
                </a:lnTo>
                <a:lnTo>
                  <a:pt x="301" y="5022"/>
                </a:lnTo>
                <a:lnTo>
                  <a:pt x="600" y="5621"/>
                </a:lnTo>
                <a:lnTo>
                  <a:pt x="1050" y="6146"/>
                </a:lnTo>
                <a:lnTo>
                  <a:pt x="1575" y="6596"/>
                </a:lnTo>
                <a:lnTo>
                  <a:pt x="2174" y="6896"/>
                </a:lnTo>
                <a:lnTo>
                  <a:pt x="2849" y="7120"/>
                </a:lnTo>
                <a:lnTo>
                  <a:pt x="3598" y="7195"/>
                </a:lnTo>
                <a:lnTo>
                  <a:pt x="16639" y="7195"/>
                </a:lnTo>
                <a:lnTo>
                  <a:pt x="17313" y="7120"/>
                </a:lnTo>
                <a:lnTo>
                  <a:pt x="17988" y="6896"/>
                </a:lnTo>
                <a:lnTo>
                  <a:pt x="18587" y="6596"/>
                </a:lnTo>
                <a:lnTo>
                  <a:pt x="19112" y="6146"/>
                </a:lnTo>
                <a:lnTo>
                  <a:pt x="19562" y="5621"/>
                </a:lnTo>
                <a:lnTo>
                  <a:pt x="19861" y="5022"/>
                </a:lnTo>
                <a:lnTo>
                  <a:pt x="20086" y="4347"/>
                </a:lnTo>
                <a:lnTo>
                  <a:pt x="20161" y="3598"/>
                </a:lnTo>
                <a:lnTo>
                  <a:pt x="20086" y="2848"/>
                </a:lnTo>
                <a:lnTo>
                  <a:pt x="19861" y="2174"/>
                </a:lnTo>
                <a:lnTo>
                  <a:pt x="19562" y="1574"/>
                </a:lnTo>
                <a:lnTo>
                  <a:pt x="19112" y="1050"/>
                </a:lnTo>
                <a:lnTo>
                  <a:pt x="18587" y="600"/>
                </a:lnTo>
                <a:lnTo>
                  <a:pt x="17988" y="300"/>
                </a:lnTo>
                <a:lnTo>
                  <a:pt x="17313" y="75"/>
                </a:lnTo>
                <a:lnTo>
                  <a:pt x="1663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1"/>
          <p:cNvGrpSpPr/>
          <p:nvPr/>
        </p:nvGrpSpPr>
        <p:grpSpPr>
          <a:xfrm>
            <a:off x="6765613" y="355772"/>
            <a:ext cx="2119546" cy="4396359"/>
            <a:chOff x="5353200" y="373572"/>
            <a:chExt cx="2119546" cy="4396359"/>
          </a:xfrm>
        </p:grpSpPr>
        <p:sp>
          <p:nvSpPr>
            <p:cNvPr id="303" name="Google Shape;303;p31"/>
            <p:cNvSpPr/>
            <p:nvPr/>
          </p:nvSpPr>
          <p:spPr>
            <a:xfrm>
              <a:off x="5353200" y="373572"/>
              <a:ext cx="2119546" cy="4396359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5739987" y="529223"/>
              <a:ext cx="83354" cy="83354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6208555" y="538664"/>
              <a:ext cx="408837" cy="64493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6" name="Google Shape;306;p31"/>
          <p:cNvPicPr preferRelativeResize="0"/>
          <p:nvPr/>
        </p:nvPicPr>
        <p:blipFill rotWithShape="1">
          <a:blip r:embed="rId3"/>
          <a:srcRect l="5" r="-5" b="18769"/>
          <a:stretch/>
        </p:blipFill>
        <p:spPr>
          <a:xfrm>
            <a:off x="6811938" y="738287"/>
            <a:ext cx="2025525" cy="36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01;p31">
            <a:extLst>
              <a:ext uri="{FF2B5EF4-FFF2-40B4-BE49-F238E27FC236}">
                <a16:creationId xmlns:a16="http://schemas.microsoft.com/office/drawing/2014/main" id="{29E68D46-161F-2ACB-A104-24FC18DC73BC}"/>
              </a:ext>
            </a:extLst>
          </p:cNvPr>
          <p:cNvSpPr/>
          <p:nvPr/>
        </p:nvSpPr>
        <p:spPr>
          <a:xfrm>
            <a:off x="5347272" y="4475384"/>
            <a:ext cx="422999" cy="150972"/>
          </a:xfrm>
          <a:custGeom>
            <a:avLst/>
            <a:gdLst/>
            <a:ahLst/>
            <a:cxnLst/>
            <a:rect l="l" t="t" r="r" b="b"/>
            <a:pathLst>
              <a:path w="20162" h="7196" extrusionOk="0">
                <a:moveTo>
                  <a:pt x="3598" y="0"/>
                </a:moveTo>
                <a:lnTo>
                  <a:pt x="2849" y="75"/>
                </a:lnTo>
                <a:lnTo>
                  <a:pt x="2174" y="300"/>
                </a:lnTo>
                <a:lnTo>
                  <a:pt x="1575" y="600"/>
                </a:lnTo>
                <a:lnTo>
                  <a:pt x="1050" y="1050"/>
                </a:lnTo>
                <a:lnTo>
                  <a:pt x="600" y="1574"/>
                </a:lnTo>
                <a:lnTo>
                  <a:pt x="301" y="2174"/>
                </a:lnTo>
                <a:lnTo>
                  <a:pt x="76" y="2848"/>
                </a:lnTo>
                <a:lnTo>
                  <a:pt x="1" y="3598"/>
                </a:lnTo>
                <a:lnTo>
                  <a:pt x="76" y="4347"/>
                </a:lnTo>
                <a:lnTo>
                  <a:pt x="301" y="5022"/>
                </a:lnTo>
                <a:lnTo>
                  <a:pt x="600" y="5621"/>
                </a:lnTo>
                <a:lnTo>
                  <a:pt x="1050" y="6146"/>
                </a:lnTo>
                <a:lnTo>
                  <a:pt x="1575" y="6596"/>
                </a:lnTo>
                <a:lnTo>
                  <a:pt x="2174" y="6896"/>
                </a:lnTo>
                <a:lnTo>
                  <a:pt x="2849" y="7120"/>
                </a:lnTo>
                <a:lnTo>
                  <a:pt x="3598" y="7195"/>
                </a:lnTo>
                <a:lnTo>
                  <a:pt x="16639" y="7195"/>
                </a:lnTo>
                <a:lnTo>
                  <a:pt x="17313" y="7120"/>
                </a:lnTo>
                <a:lnTo>
                  <a:pt x="17988" y="6896"/>
                </a:lnTo>
                <a:lnTo>
                  <a:pt x="18587" y="6596"/>
                </a:lnTo>
                <a:lnTo>
                  <a:pt x="19112" y="6146"/>
                </a:lnTo>
                <a:lnTo>
                  <a:pt x="19562" y="5621"/>
                </a:lnTo>
                <a:lnTo>
                  <a:pt x="19861" y="5022"/>
                </a:lnTo>
                <a:lnTo>
                  <a:pt x="20086" y="4347"/>
                </a:lnTo>
                <a:lnTo>
                  <a:pt x="20161" y="3598"/>
                </a:lnTo>
                <a:lnTo>
                  <a:pt x="20086" y="2848"/>
                </a:lnTo>
                <a:lnTo>
                  <a:pt x="19861" y="2174"/>
                </a:lnTo>
                <a:lnTo>
                  <a:pt x="19562" y="1574"/>
                </a:lnTo>
                <a:lnTo>
                  <a:pt x="19112" y="1050"/>
                </a:lnTo>
                <a:lnTo>
                  <a:pt x="18587" y="600"/>
                </a:lnTo>
                <a:lnTo>
                  <a:pt x="17988" y="300"/>
                </a:lnTo>
                <a:lnTo>
                  <a:pt x="17313" y="75"/>
                </a:lnTo>
                <a:lnTo>
                  <a:pt x="1663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302;p31">
            <a:extLst>
              <a:ext uri="{FF2B5EF4-FFF2-40B4-BE49-F238E27FC236}">
                <a16:creationId xmlns:a16="http://schemas.microsoft.com/office/drawing/2014/main" id="{A54B5EAB-60C9-8BE8-497E-2951119261C3}"/>
              </a:ext>
            </a:extLst>
          </p:cNvPr>
          <p:cNvGrpSpPr/>
          <p:nvPr/>
        </p:nvGrpSpPr>
        <p:grpSpPr>
          <a:xfrm>
            <a:off x="4499785" y="355772"/>
            <a:ext cx="2119546" cy="4396359"/>
            <a:chOff x="5353200" y="373572"/>
            <a:chExt cx="2119546" cy="4396359"/>
          </a:xfrm>
        </p:grpSpPr>
        <p:sp>
          <p:nvSpPr>
            <p:cNvPr id="4" name="Google Shape;303;p31">
              <a:extLst>
                <a:ext uri="{FF2B5EF4-FFF2-40B4-BE49-F238E27FC236}">
                  <a16:creationId xmlns:a16="http://schemas.microsoft.com/office/drawing/2014/main" id="{0DD4E0A2-C352-4602-C015-573840680986}"/>
                </a:ext>
              </a:extLst>
            </p:cNvPr>
            <p:cNvSpPr/>
            <p:nvPr/>
          </p:nvSpPr>
          <p:spPr>
            <a:xfrm>
              <a:off x="5353200" y="373572"/>
              <a:ext cx="2119546" cy="4396359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4;p31">
              <a:extLst>
                <a:ext uri="{FF2B5EF4-FFF2-40B4-BE49-F238E27FC236}">
                  <a16:creationId xmlns:a16="http://schemas.microsoft.com/office/drawing/2014/main" id="{EF38DF06-EE59-49AA-4790-4493B9E34C67}"/>
                </a:ext>
              </a:extLst>
            </p:cNvPr>
            <p:cNvSpPr/>
            <p:nvPr/>
          </p:nvSpPr>
          <p:spPr>
            <a:xfrm>
              <a:off x="5739987" y="529223"/>
              <a:ext cx="83354" cy="83354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5;p31">
              <a:extLst>
                <a:ext uri="{FF2B5EF4-FFF2-40B4-BE49-F238E27FC236}">
                  <a16:creationId xmlns:a16="http://schemas.microsoft.com/office/drawing/2014/main" id="{ABE21313-7596-2F0A-29A6-E38F3A6FBCF2}"/>
                </a:ext>
              </a:extLst>
            </p:cNvPr>
            <p:cNvSpPr/>
            <p:nvPr/>
          </p:nvSpPr>
          <p:spPr>
            <a:xfrm>
              <a:off x="6208555" y="538664"/>
              <a:ext cx="408837" cy="64493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Google Shape;306;p31">
            <a:extLst>
              <a:ext uri="{FF2B5EF4-FFF2-40B4-BE49-F238E27FC236}">
                <a16:creationId xmlns:a16="http://schemas.microsoft.com/office/drawing/2014/main" id="{A5079294-68BA-511C-8A94-B18936175EAC}"/>
              </a:ext>
            </a:extLst>
          </p:cNvPr>
          <p:cNvPicPr preferRelativeResize="0"/>
          <p:nvPr/>
        </p:nvPicPr>
        <p:blipFill rotWithShape="1">
          <a:blip r:embed="rId4"/>
          <a:srcRect l="5" t="-271" r="-5" b="19191"/>
          <a:stretch/>
        </p:blipFill>
        <p:spPr>
          <a:xfrm>
            <a:off x="4546110" y="7382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>
            <a:spLocks noGrp="1"/>
          </p:cNvSpPr>
          <p:nvPr>
            <p:ph type="ctrTitle" idx="4294967295"/>
          </p:nvPr>
        </p:nvSpPr>
        <p:spPr>
          <a:xfrm>
            <a:off x="1377875" y="1991813"/>
            <a:ext cx="477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dk1"/>
                </a:solidFill>
              </a:rPr>
              <a:t>120.000</a:t>
            </a:r>
            <a:endParaRPr sz="6000" b="1" dirty="0">
              <a:solidFill>
                <a:schemeClr val="dk1"/>
              </a:solidFill>
            </a:endParaRPr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4294967295"/>
          </p:nvPr>
        </p:nvSpPr>
        <p:spPr>
          <a:xfrm>
            <a:off x="1377899" y="2840063"/>
            <a:ext cx="5220327" cy="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Le nombre ci-dessus est la quantité d’heure que vous serez capable de gagner en une année.</a:t>
            </a:r>
            <a:endParaRPr sz="2400" dirty="0"/>
          </a:p>
        </p:txBody>
      </p:sp>
      <p:sp>
        <p:nvSpPr>
          <p:cNvPr id="203" name="Google Shape;203;p2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>
            <a:spLocks noGrp="1"/>
          </p:cNvSpPr>
          <p:nvPr>
            <p:ph type="ctrTitle" idx="4294967295"/>
          </p:nvPr>
        </p:nvSpPr>
        <p:spPr>
          <a:xfrm>
            <a:off x="1377875" y="1991813"/>
            <a:ext cx="477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dk1"/>
                </a:solidFill>
              </a:rPr>
              <a:t>189.526.124</a:t>
            </a:r>
            <a:endParaRPr sz="6000" b="1" dirty="0">
              <a:solidFill>
                <a:schemeClr val="dk1"/>
              </a:solidFill>
            </a:endParaRPr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4294967295"/>
          </p:nvPr>
        </p:nvSpPr>
        <p:spPr>
          <a:xfrm>
            <a:off x="1377900" y="2840063"/>
            <a:ext cx="5480100" cy="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Le nombre ci-dessus est le montant ce que vous serez capable de sauver, en une année, en utilisant notre application de prédiction.</a:t>
            </a:r>
            <a:endParaRPr sz="2400" dirty="0"/>
          </a:p>
        </p:txBody>
      </p:sp>
      <p:sp>
        <p:nvSpPr>
          <p:cNvPr id="203" name="Google Shape;203;p2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0693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>
            <a:spLocks noGrp="1"/>
          </p:cNvSpPr>
          <p:nvPr>
            <p:ph type="ctrTitle" idx="4294967295"/>
          </p:nvPr>
        </p:nvSpPr>
        <p:spPr>
          <a:xfrm>
            <a:off x="1336100" y="1183688"/>
            <a:ext cx="7337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</a:rPr>
              <a:t>Merci !</a:t>
            </a:r>
            <a:endParaRPr sz="2200" b="1" dirty="0">
              <a:solidFill>
                <a:schemeClr val="dk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subTitle" idx="4294967295"/>
          </p:nvPr>
        </p:nvSpPr>
        <p:spPr>
          <a:xfrm>
            <a:off x="1336100" y="2190788"/>
            <a:ext cx="73377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F3F3F3"/>
                </a:solidFill>
              </a:rPr>
              <a:t>Vous avez une question ?</a:t>
            </a:r>
            <a:endParaRPr sz="3600" b="1" dirty="0">
              <a:solidFill>
                <a:srgbClr val="F3F3F3"/>
              </a:solidFill>
            </a:endParaRPr>
          </a:p>
        </p:txBody>
      </p:sp>
      <p:sp>
        <p:nvSpPr>
          <p:cNvPr id="337" name="Google Shape;337;p34"/>
          <p:cNvSpPr txBox="1">
            <a:spLocks noGrp="1"/>
          </p:cNvSpPr>
          <p:nvPr>
            <p:ph type="body" idx="4294967295"/>
          </p:nvPr>
        </p:nvSpPr>
        <p:spPr>
          <a:xfrm>
            <a:off x="1336100" y="2771569"/>
            <a:ext cx="73377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200" dirty="0">
                <a:solidFill>
                  <a:srgbClr val="F3F3F3"/>
                </a:solidFill>
              </a:rPr>
              <a:t>Vous pouvez me contacter :</a:t>
            </a:r>
            <a:endParaRPr sz="22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tx1"/>
                </a:solidFill>
              </a:rPr>
              <a:t>alnisebitoki@gmail.com</a:t>
            </a:r>
            <a:endParaRPr sz="2200" b="1" dirty="0">
              <a:solidFill>
                <a:schemeClr val="tx1"/>
              </a:solidFill>
            </a:endParaRPr>
          </a:p>
        </p:txBody>
      </p:sp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44" name="Google Shape;344;p35"/>
          <p:cNvSpPr txBox="1">
            <a:spLocks noGrp="1"/>
          </p:cNvSpPr>
          <p:nvPr>
            <p:ph type="body" idx="1"/>
          </p:nvPr>
        </p:nvSpPr>
        <p:spPr>
          <a:xfrm>
            <a:off x="1165498" y="1130515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3F3F3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F3F3F3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2400"/>
              <a:buChar char="◦"/>
            </a:pPr>
            <a:r>
              <a:rPr lang="en" sz="2400">
                <a:solidFill>
                  <a:srgbClr val="F3F3F3"/>
                </a:solidFill>
              </a:rPr>
              <a:t>Presentation template by </a:t>
            </a:r>
            <a:r>
              <a:rPr lang="en" sz="2400" u="sng">
                <a:solidFill>
                  <a:srgbClr val="F3F3F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F3F3F3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◦"/>
            </a:pPr>
            <a:r>
              <a:rPr lang="en" sz="2400">
                <a:solidFill>
                  <a:srgbClr val="F3F3F3"/>
                </a:solidFill>
              </a:rPr>
              <a:t>Photographs by </a:t>
            </a:r>
            <a:r>
              <a:rPr lang="en" sz="2400" u="sng">
                <a:solidFill>
                  <a:srgbClr val="F3F3F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45" name="Google Shape;345;p3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2002275" y="1259888"/>
            <a:ext cx="6671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</a:rPr>
              <a:t>Bonjour !</a:t>
            </a:r>
            <a:endParaRPr sz="2200" b="1" dirty="0">
              <a:solidFill>
                <a:schemeClr val="dk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2002275" y="2266988"/>
            <a:ext cx="6671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2"/>
                </a:solidFill>
              </a:rPr>
              <a:t>Je suis Alnise BITOKI</a:t>
            </a:r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2002275" y="2847769"/>
            <a:ext cx="66714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200" dirty="0">
                <a:solidFill>
                  <a:schemeClr val="lt2"/>
                </a:solidFill>
              </a:rPr>
              <a:t>Je suis experte en Data Science</a:t>
            </a:r>
            <a:endParaRPr sz="22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2"/>
                </a:solidFill>
              </a:rPr>
              <a:t>Pour me joindre </a:t>
            </a:r>
            <a:r>
              <a:rPr lang="en" sz="2200" b="1" dirty="0">
                <a:solidFill>
                  <a:schemeClr val="tx1"/>
                </a:solidFill>
              </a:rPr>
              <a:t>alnisebitoki@gmail.com</a:t>
            </a:r>
            <a:endParaRPr sz="2200" b="1" dirty="0">
              <a:solidFill>
                <a:schemeClr val="tx1"/>
              </a:solidFill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3"/>
          <a:srcRect l="2019" t="8104" r="906" b="40312"/>
          <a:stretch/>
        </p:blipFill>
        <p:spPr>
          <a:xfrm>
            <a:off x="386846" y="2014800"/>
            <a:ext cx="1113900" cy="11139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/>
          <a:srcRect l="16661" r="16661"/>
          <a:stretch/>
        </p:blipFill>
        <p:spPr>
          <a:xfrm>
            <a:off x="-978637" y="1051800"/>
            <a:ext cx="3842700" cy="38424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Nous avons constaté que :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380725" y="2072400"/>
            <a:ext cx="5064000" cy="18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Les prix des maisons augmentent tellement qu’ils mettent en difficulté, non seulement les acheteurs mais aussi les vendeurs.</a:t>
            </a:r>
            <a:endParaRPr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/>
          <a:srcRect l="16661" r="16661"/>
          <a:stretch/>
        </p:blipFill>
        <p:spPr>
          <a:xfrm>
            <a:off x="-978637" y="1051800"/>
            <a:ext cx="3842700" cy="38424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Ce que nous avons fait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380725" y="2072400"/>
            <a:ext cx="5064000" cy="18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Nous avons bati une application pouvant prédire les prix de maison de votre pays, en tenant compte des besoins de vos clients. </a:t>
            </a:r>
            <a:endParaRPr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8174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Ce que nous avons utilisé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8" y="1158072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fr-FR" sz="2400" b="1" dirty="0">
                <a:solidFill>
                  <a:schemeClr val="accent2">
                    <a:lumMod val="75000"/>
                  </a:schemeClr>
                </a:solidFill>
              </a:rPr>
              <a:t>Anciennes données de vente </a:t>
            </a:r>
            <a:r>
              <a:rPr lang="fr-FR" sz="2400" dirty="0"/>
              <a:t>: un ensemble de donnée d’anciennes vente, ayant des informations de ces maisons vendues.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fr-FR" sz="2400" b="1" dirty="0">
                <a:solidFill>
                  <a:schemeClr val="accent2">
                    <a:lumMod val="75000"/>
                  </a:schemeClr>
                </a:solidFill>
              </a:rPr>
              <a:t>Le model de machine </a:t>
            </a:r>
            <a:r>
              <a:rPr lang="fr-FR" sz="2400" b="1" dirty="0" err="1">
                <a:solidFill>
                  <a:schemeClr val="accent2">
                    <a:lumMod val="75000"/>
                  </a:schemeClr>
                </a:solidFill>
              </a:rPr>
              <a:t>learning</a:t>
            </a:r>
            <a:r>
              <a:rPr lang="fr-FR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dirty="0"/>
              <a:t>: Nous avons utilisé un model de régression linéaire pour créer un modèle de prédiction.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fr-FR" sz="2400" b="1" dirty="0">
                <a:solidFill>
                  <a:srgbClr val="39C0BA"/>
                </a:solidFill>
              </a:rPr>
              <a:t>Les informations clés </a:t>
            </a:r>
            <a:r>
              <a:rPr lang="fr-FR" sz="2400" dirty="0"/>
              <a:t>: Nous nous concentré sur les informations clés pouvant réellement influencer le prix d’une maison.</a:t>
            </a:r>
            <a:r>
              <a:rPr lang="en" sz="2400" dirty="0"/>
              <a:t> </a:t>
            </a:r>
            <a:endParaRPr sz="24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4004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Fonctionnement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Comment fonctionne cette application ?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/>
          <a:srcRect l="16620" r="16620"/>
          <a:stretch/>
        </p:blipFill>
        <p:spPr>
          <a:xfrm>
            <a:off x="-978637" y="1051800"/>
            <a:ext cx="3842700" cy="38424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380725" y="2072400"/>
            <a:ext cx="5064000" cy="18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Codé à base de </a:t>
            </a:r>
            <a:r>
              <a:rPr lang="en" b="1" dirty="0">
                <a:solidFill>
                  <a:schemeClr val="accent1"/>
                </a:solidFill>
              </a:rPr>
              <a:t>Python</a:t>
            </a:r>
            <a:r>
              <a:rPr lang="en" dirty="0"/>
              <a:t> qui et deployé grâce à la technologie </a:t>
            </a:r>
            <a:r>
              <a:rPr lang="en" b="1" dirty="0">
                <a:solidFill>
                  <a:srgbClr val="FFC000"/>
                </a:solidFill>
              </a:rPr>
              <a:t>Streamlit</a:t>
            </a:r>
            <a:r>
              <a:rPr lang="en" dirty="0"/>
              <a:t>.</a:t>
            </a:r>
            <a:endParaRPr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323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Comment l’utiliser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8" y="1158072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400" dirty="0"/>
              <a:t>Il y’a :</a:t>
            </a:r>
            <a:endParaRPr sz="2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fr-FR" sz="2400" b="1" dirty="0">
                <a:solidFill>
                  <a:schemeClr val="accent2">
                    <a:lumMod val="75000"/>
                  </a:schemeClr>
                </a:solidFill>
              </a:rPr>
              <a:t>Une bar latérale </a:t>
            </a:r>
            <a:r>
              <a:rPr lang="fr-FR" sz="2400" dirty="0"/>
              <a:t>: qui vous permet d’insérer les caractéristiques de la maison à estimer.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fr-FR" sz="2400" b="1" dirty="0">
                <a:solidFill>
                  <a:schemeClr val="accent2">
                    <a:lumMod val="75000"/>
                  </a:schemeClr>
                </a:solidFill>
              </a:rPr>
              <a:t>La partie centrale </a:t>
            </a:r>
            <a:r>
              <a:rPr lang="fr-FR" sz="2400" dirty="0"/>
              <a:t>: qui affiche votre sélection et le prix estimé est mise à jour de façon automatique.</a:t>
            </a:r>
            <a:r>
              <a:rPr lang="en" sz="2400" dirty="0"/>
              <a:t> </a:t>
            </a:r>
            <a:endParaRPr sz="24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6647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Comment l’utiliser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357ED2-A372-0796-9F54-A28555675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130" y="894649"/>
            <a:ext cx="7199027" cy="34979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9C0169-1F9A-980B-A4B4-2B5073B3BCC3}"/>
              </a:ext>
            </a:extLst>
          </p:cNvPr>
          <p:cNvSpPr/>
          <p:nvPr/>
        </p:nvSpPr>
        <p:spPr>
          <a:xfrm>
            <a:off x="1324130" y="894649"/>
            <a:ext cx="1897052" cy="3497926"/>
          </a:xfrm>
          <a:prstGeom prst="rect">
            <a:avLst/>
          </a:prstGeom>
          <a:solidFill>
            <a:srgbClr val="FFC000">
              <a:alpha val="5098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6B064-348E-B1AA-F243-CC204DFD7A17}"/>
              </a:ext>
            </a:extLst>
          </p:cNvPr>
          <p:cNvSpPr/>
          <p:nvPr/>
        </p:nvSpPr>
        <p:spPr>
          <a:xfrm>
            <a:off x="3294939" y="894649"/>
            <a:ext cx="5228217" cy="3497926"/>
          </a:xfrm>
          <a:prstGeom prst="rect">
            <a:avLst/>
          </a:prstGeom>
          <a:solidFill>
            <a:srgbClr val="39C0BA">
              <a:alpha val="50980"/>
            </a:srgb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571A5BF-D8E0-21C9-E04F-D316DAE8F4CB}"/>
              </a:ext>
            </a:extLst>
          </p:cNvPr>
          <p:cNvSpPr/>
          <p:nvPr/>
        </p:nvSpPr>
        <p:spPr>
          <a:xfrm>
            <a:off x="2436093" y="4610417"/>
            <a:ext cx="243434" cy="243434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BD65916-2E6D-0ADF-2074-31487FD5F2B7}"/>
              </a:ext>
            </a:extLst>
          </p:cNvPr>
          <p:cNvSpPr/>
          <p:nvPr/>
        </p:nvSpPr>
        <p:spPr>
          <a:xfrm>
            <a:off x="4489791" y="4610417"/>
            <a:ext cx="243434" cy="243434"/>
          </a:xfrm>
          <a:prstGeom prst="ellipse">
            <a:avLst/>
          </a:prstGeom>
          <a:solidFill>
            <a:srgbClr val="39C0BA">
              <a:alpha val="50196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F61F190-E604-F606-C0A1-919EC05E82BD}"/>
              </a:ext>
            </a:extLst>
          </p:cNvPr>
          <p:cNvSpPr txBox="1"/>
          <p:nvPr/>
        </p:nvSpPr>
        <p:spPr>
          <a:xfrm>
            <a:off x="2679527" y="4578246"/>
            <a:ext cx="1537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Quicksand" panose="020B0604020202020204" charset="0"/>
              </a:rPr>
              <a:t>Barre latérale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6E2B053-BCF1-9E93-5E89-F7B0FF730E50}"/>
              </a:ext>
            </a:extLst>
          </p:cNvPr>
          <p:cNvSpPr txBox="1"/>
          <p:nvPr/>
        </p:nvSpPr>
        <p:spPr>
          <a:xfrm>
            <a:off x="4733225" y="4578246"/>
            <a:ext cx="3161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Quicksand" panose="020B0604020202020204" charset="0"/>
              </a:rPr>
              <a:t>Partie principale de l’application</a:t>
            </a:r>
          </a:p>
        </p:txBody>
      </p:sp>
    </p:spTree>
    <p:extLst>
      <p:ext uri="{BB962C8B-B14F-4D97-AF65-F5344CB8AC3E}">
        <p14:creationId xmlns:p14="http://schemas.microsoft.com/office/powerpoint/2010/main" val="1694746173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401</Words>
  <Application>Microsoft Office PowerPoint</Application>
  <PresentationFormat>Affichage à l'écran (16:9)</PresentationFormat>
  <Paragraphs>61</Paragraphs>
  <Slides>17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0" baseType="lpstr">
      <vt:lpstr>Arial</vt:lpstr>
      <vt:lpstr>Quicksand</vt:lpstr>
      <vt:lpstr>Eleanor template</vt:lpstr>
      <vt:lpstr>House price prediction application</vt:lpstr>
      <vt:lpstr>Bonjour !</vt:lpstr>
      <vt:lpstr>Nous avons constaté que :</vt:lpstr>
      <vt:lpstr>Ce que nous avons fait</vt:lpstr>
      <vt:lpstr>Ce que nous avons utilisé</vt:lpstr>
      <vt:lpstr>Fonctionnement</vt:lpstr>
      <vt:lpstr>Présentation PowerPoint</vt:lpstr>
      <vt:lpstr>Comment l’utiliser</vt:lpstr>
      <vt:lpstr>Comment l’utiliser</vt:lpstr>
      <vt:lpstr>Avantages</vt:lpstr>
      <vt:lpstr>Conçu à base de la technologie de pointe</vt:lpstr>
      <vt:lpstr>Conçu à base de la technologie de pointe</vt:lpstr>
      <vt:lpstr>Présentation PowerPoint</vt:lpstr>
      <vt:lpstr>120.000</vt:lpstr>
      <vt:lpstr>189.526.124</vt:lpstr>
      <vt:lpstr>Merci 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prediction application</dc:title>
  <cp:lastModifiedBy>Herolde GUIELLE</cp:lastModifiedBy>
  <cp:revision>6</cp:revision>
  <dcterms:modified xsi:type="dcterms:W3CDTF">2023-05-05T21:05:25Z</dcterms:modified>
</cp:coreProperties>
</file>